
<file path=[Content_Types].xml><?xml version="1.0" encoding="utf-8"?>
<Types xmlns="http://schemas.openxmlformats.org/package/2006/content-types">
  <Default Extension="tmp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9"/>
  </p:notes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</p:sldIdLst>
  <p:sldSz cx="9144000" cy="5143500" type="screen16x9"/>
  <p:notesSz cx="6858000" cy="9144000"/>
  <p:embeddedFontLst>
    <p:embeddedFont>
      <p:font typeface="Wingdings 3" panose="05040102010807070707" pitchFamily="18" charset="2"/>
      <p:regular r:id="rId10"/>
    </p:embeddedFont>
    <p:embeddedFont>
      <p:font typeface="Roboto" panose="020B0604020202020204" charset="0"/>
      <p:regular r:id="rId11"/>
      <p:bold r:id="rId12"/>
      <p:italic r:id="rId13"/>
      <p:boldItalic r:id="rId14"/>
    </p:embeddedFont>
    <p:embeddedFont>
      <p:font typeface="Trebuchet MS" panose="020B0603020202020204" pitchFamily="34" charset="0"/>
      <p:regular r:id="rId15"/>
      <p:bold r:id="rId16"/>
      <p:italic r:id="rId17"/>
      <p:boldItalic r:id="rId18"/>
    </p:embeddedFont>
    <p:embeddedFont>
      <p:font typeface="Roboto Slab" panose="020B0604020202020204" charset="0"/>
      <p:regular r:id="rId19"/>
      <p:bold r:id="rId2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озділ за промовчанням" id="{6DC60F4D-9D71-4CDC-9AAC-93DA5A18A0A1}">
          <p14:sldIdLst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3" d="100"/>
          <a:sy n="143" d="100"/>
        </p:scale>
        <p:origin x="68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3671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41faea0e7a_1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41faea0e7a_1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5478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41faea0e7a_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141faea0e7a_1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02170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42b0610b0c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142b0610b0c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95688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41faea0e7a_1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141faea0e7a_1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83126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405d6ec221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405d6ec221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07227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405d6ec221_0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405d6ec221_0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67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355645693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8524313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05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3432192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375107528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8986973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71676128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861263478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488693724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‹№›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22601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367258975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194770427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936670223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44412803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12350417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41313193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59379750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55971853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 smtClean="0"/>
              <a:t>‹№›</a:t>
            </a:fld>
            <a:endParaRPr lang="uk"/>
          </a:p>
        </p:txBody>
      </p:sp>
    </p:spTree>
    <p:extLst>
      <p:ext uri="{BB962C8B-B14F-4D97-AF65-F5344CB8AC3E}">
        <p14:creationId xmlns:p14="http://schemas.microsoft.com/office/powerpoint/2010/main" val="2939493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>
            <a:spLocks noGrp="1"/>
          </p:cNvSpPr>
          <p:nvPr>
            <p:ph type="ctrTitle"/>
          </p:nvPr>
        </p:nvSpPr>
        <p:spPr>
          <a:xfrm>
            <a:off x="742450" y="640850"/>
            <a:ext cx="7343100" cy="194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400" dirty="0">
                <a:solidFill>
                  <a:srgbClr val="274E13"/>
                </a:solidFill>
              </a:rPr>
              <a:t>Львівська обласна </a:t>
            </a:r>
            <a:r>
              <a:rPr lang="uk" sz="2400" dirty="0" smtClean="0">
                <a:solidFill>
                  <a:srgbClr val="274E13"/>
                </a:solidFill>
              </a:rPr>
              <a:t>державна адміністрація</a:t>
            </a:r>
            <a:br>
              <a:rPr lang="uk" sz="2400" dirty="0" smtClean="0">
                <a:solidFill>
                  <a:srgbClr val="274E13"/>
                </a:solidFill>
              </a:rPr>
            </a:br>
            <a:r>
              <a:rPr lang="uk-UA" sz="2400" b="1" dirty="0" smtClean="0">
                <a:solidFill>
                  <a:srgbClr val="274E13"/>
                </a:solidFill>
              </a:rPr>
              <a:t>Департамент</a:t>
            </a:r>
            <a:r>
              <a:rPr lang="uk" sz="2400" b="1" dirty="0" smtClean="0">
                <a:solidFill>
                  <a:srgbClr val="274E13"/>
                </a:solidFill>
              </a:rPr>
              <a:t> дорожнього господарства</a:t>
            </a:r>
            <a:r>
              <a:rPr lang="uk" sz="3777" b="1" dirty="0" smtClean="0">
                <a:solidFill>
                  <a:srgbClr val="274E13"/>
                </a:solidFill>
              </a:rPr>
              <a:t> </a:t>
            </a:r>
            <a:endParaRPr sz="3777" b="1" dirty="0">
              <a:solidFill>
                <a:srgbClr val="274E13"/>
              </a:solidFill>
            </a:endParaRPr>
          </a:p>
        </p:txBody>
      </p:sp>
      <p:sp>
        <p:nvSpPr>
          <p:cNvPr id="64" name="Google Shape;64;p13"/>
          <p:cNvSpPr txBox="1">
            <a:spLocks noGrp="1"/>
          </p:cNvSpPr>
          <p:nvPr>
            <p:ph type="subTitle" idx="1"/>
          </p:nvPr>
        </p:nvSpPr>
        <p:spPr>
          <a:xfrm>
            <a:off x="53500" y="86150"/>
            <a:ext cx="8721000" cy="55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900" i="1" dirty="0"/>
              <a:t>Розділ І. Інформація про СНАП</a:t>
            </a:r>
            <a:endParaRPr sz="1900" i="1" dirty="0"/>
          </a:p>
        </p:txBody>
      </p:sp>
      <p:sp>
        <p:nvSpPr>
          <p:cNvPr id="65" name="Google Shape;65;p13"/>
          <p:cNvSpPr txBox="1">
            <a:spLocks noGrp="1"/>
          </p:cNvSpPr>
          <p:nvPr>
            <p:ph type="subTitle" idx="4294967295"/>
          </p:nvPr>
        </p:nvSpPr>
        <p:spPr>
          <a:xfrm>
            <a:off x="554521" y="2369652"/>
            <a:ext cx="7343775" cy="1441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800" dirty="0"/>
              <a:t>Адреса знаходження: </a:t>
            </a:r>
            <a:r>
              <a:rPr lang="uk" sz="1800" b="1" dirty="0">
                <a:solidFill>
                  <a:srgbClr val="38761D"/>
                </a:solidFill>
              </a:rPr>
              <a:t>79008, м.Львів, Винниченка,  каб. </a:t>
            </a:r>
            <a:r>
              <a:rPr lang="uk" sz="1800" b="1" dirty="0" smtClean="0">
                <a:solidFill>
                  <a:srgbClr val="38761D"/>
                </a:solidFill>
              </a:rPr>
              <a:t>452 </a:t>
            </a:r>
            <a:r>
              <a:rPr lang="uk" sz="1800" dirty="0"/>
              <a:t/>
            </a:r>
            <a:br>
              <a:rPr lang="uk" sz="1800" dirty="0"/>
            </a:br>
            <a:r>
              <a:rPr lang="uk" sz="1800" dirty="0"/>
              <a:t>роб. тел.: </a:t>
            </a:r>
            <a:r>
              <a:rPr lang="uk" sz="1800" b="1" dirty="0">
                <a:solidFill>
                  <a:srgbClr val="38761D"/>
                </a:solidFill>
              </a:rPr>
              <a:t>(032)</a:t>
            </a:r>
            <a:r>
              <a:rPr lang="uk" sz="1800" dirty="0">
                <a:solidFill>
                  <a:srgbClr val="38761D"/>
                </a:solidFill>
              </a:rPr>
              <a:t> </a:t>
            </a:r>
            <a:r>
              <a:rPr lang="uk" sz="1800" b="1" dirty="0">
                <a:solidFill>
                  <a:srgbClr val="38761D"/>
                </a:solidFill>
              </a:rPr>
              <a:t>2 999 </a:t>
            </a:r>
            <a:r>
              <a:rPr lang="uk" sz="1800" b="1" dirty="0" smtClean="0">
                <a:solidFill>
                  <a:srgbClr val="38761D"/>
                </a:solidFill>
              </a:rPr>
              <a:t>141</a:t>
            </a:r>
            <a:endParaRPr sz="1800" dirty="0">
              <a:solidFill>
                <a:srgbClr val="38761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800" dirty="0"/>
              <a:t>e-mail: </a:t>
            </a:r>
            <a:r>
              <a:rPr lang="en-US" sz="1800" b="1" dirty="0" err="1" smtClean="0">
                <a:solidFill>
                  <a:srgbClr val="38761D"/>
                </a:solidFill>
              </a:rPr>
              <a:t>dorogu</a:t>
            </a:r>
            <a:r>
              <a:rPr lang="uk" sz="1800" b="1" dirty="0" smtClean="0">
                <a:solidFill>
                  <a:srgbClr val="38761D"/>
                </a:solidFill>
              </a:rPr>
              <a:t>@loda.gov.ua</a:t>
            </a:r>
            <a:endParaRPr sz="1800" b="1" dirty="0">
              <a:solidFill>
                <a:srgbClr val="38761D"/>
              </a:solidFill>
            </a:endParaRPr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4294967295"/>
          </p:nvPr>
        </p:nvSpPr>
        <p:spPr>
          <a:xfrm>
            <a:off x="655982" y="3758094"/>
            <a:ext cx="6215269" cy="12255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800" dirty="0" smtClean="0"/>
              <a:t>Відповідальним за надання адмінпослуги є </a:t>
            </a:r>
            <a:endParaRPr sz="1800"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lang="uk-UA" sz="1800" b="1" dirty="0" smtClean="0">
              <a:solidFill>
                <a:srgbClr val="274E13"/>
              </a:solidFill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1800" b="1" dirty="0" smtClean="0">
                <a:solidFill>
                  <a:srgbClr val="274E13"/>
                </a:solidFill>
              </a:rPr>
              <a:t>С</a:t>
            </a:r>
            <a:r>
              <a:rPr lang="uk-UA" sz="1800" b="1" dirty="0" smtClean="0">
                <a:solidFill>
                  <a:srgbClr val="0C343D"/>
                </a:solidFill>
              </a:rPr>
              <a:t>ектор безпеки дорожнього руху</a:t>
            </a:r>
            <a:r>
              <a:rPr lang="uk" sz="1800" b="1" dirty="0" smtClean="0">
                <a:solidFill>
                  <a:srgbClr val="274E13"/>
                </a:solidFill>
              </a:rPr>
              <a:t> </a:t>
            </a:r>
            <a:endParaRPr sz="1800" b="1" dirty="0">
              <a:solidFill>
                <a:srgbClr val="274E13"/>
              </a:solidFill>
            </a:endParaRPr>
          </a:p>
        </p:txBody>
      </p:sp>
      <p:cxnSp>
        <p:nvCxnSpPr>
          <p:cNvPr id="67" name="Google Shape;67;p13"/>
          <p:cNvCxnSpPr/>
          <p:nvPr/>
        </p:nvCxnSpPr>
        <p:spPr>
          <a:xfrm rot="10800000" flipH="1">
            <a:off x="435952" y="1673382"/>
            <a:ext cx="7014900" cy="1080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831033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4"/>
          <p:cNvSpPr txBox="1">
            <a:spLocks noGrp="1"/>
          </p:cNvSpPr>
          <p:nvPr>
            <p:ph type="title"/>
          </p:nvPr>
        </p:nvSpPr>
        <p:spPr>
          <a:xfrm>
            <a:off x="427150" y="925475"/>
            <a:ext cx="8368200" cy="254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6AA84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6AA84F"/>
              </a:solidFill>
            </a:endParaRPr>
          </a:p>
          <a:p>
            <a:pPr lvl="0"/>
            <a:r>
              <a:rPr lang="uk" sz="2800" dirty="0" smtClean="0">
                <a:solidFill>
                  <a:srgbClr val="6AA84F"/>
                </a:solidFill>
              </a:rPr>
              <a:t/>
            </a:r>
            <a:br>
              <a:rPr lang="uk" sz="2800" dirty="0" smtClean="0">
                <a:solidFill>
                  <a:srgbClr val="6AA84F"/>
                </a:solidFill>
              </a:rPr>
            </a:br>
            <a:r>
              <a:rPr lang="uk" sz="2800" dirty="0" smtClean="0">
                <a:solidFill>
                  <a:srgbClr val="6AA84F"/>
                </a:solidFill>
              </a:rPr>
              <a:t>Назва </a:t>
            </a:r>
            <a:r>
              <a:rPr lang="uk" sz="2800" dirty="0">
                <a:solidFill>
                  <a:srgbClr val="6AA84F"/>
                </a:solidFill>
              </a:rPr>
              <a:t>послуги </a:t>
            </a:r>
            <a:r>
              <a:rPr lang="uk" sz="2800" b="1" dirty="0">
                <a:solidFill>
                  <a:srgbClr val="274E13"/>
                </a:solidFill>
              </a:rPr>
              <a:t>№ </a:t>
            </a:r>
            <a:r>
              <a:rPr lang="uk" sz="2800" b="1" dirty="0" smtClean="0">
                <a:solidFill>
                  <a:srgbClr val="274E13"/>
                </a:solidFill>
              </a:rPr>
              <a:t>25</a:t>
            </a:r>
            <a:r>
              <a:rPr lang="uk" sz="2800" b="1" dirty="0" smtClean="0">
                <a:solidFill>
                  <a:srgbClr val="6AA84F"/>
                </a:solidFill>
              </a:rPr>
              <a:t>,</a:t>
            </a:r>
            <a:r>
              <a:rPr lang="uk" sz="1322" dirty="0" smtClean="0">
                <a:solidFill>
                  <a:srgbClr val="6AA84F"/>
                </a:solidFill>
              </a:rPr>
              <a:t> </a:t>
            </a:r>
            <a:r>
              <a:rPr lang="uk" sz="1322" dirty="0">
                <a:solidFill>
                  <a:srgbClr val="6AA84F"/>
                </a:solidFill>
              </a:rPr>
              <a:t>ідентифікатор </a:t>
            </a:r>
            <a:r>
              <a:rPr lang="uk-UA" sz="2800" b="1" dirty="0">
                <a:solidFill>
                  <a:srgbClr val="274E13"/>
                </a:solidFill>
              </a:rPr>
              <a:t>02458</a:t>
            </a:r>
            <a:r>
              <a:rPr lang="uk" sz="2800" b="1" dirty="0" smtClean="0">
                <a:solidFill>
                  <a:srgbClr val="274E13"/>
                </a:solidFill>
              </a:rPr>
              <a:t> </a:t>
            </a:r>
            <a:endParaRPr sz="2800" b="1" dirty="0">
              <a:solidFill>
                <a:srgbClr val="274E13"/>
              </a:solidFill>
            </a:endParaRPr>
          </a:p>
          <a:p>
            <a:pPr lvl="0"/>
            <a:r>
              <a:rPr lang="uk" sz="1322" dirty="0">
                <a:solidFill>
                  <a:srgbClr val="6AA84F"/>
                </a:solidFill>
              </a:rPr>
              <a:t>відповідно до додатка до </a:t>
            </a:r>
            <a:r>
              <a:rPr lang="uk" sz="1300" dirty="0">
                <a:solidFill>
                  <a:srgbClr val="6AA84F"/>
                </a:solidFill>
              </a:rPr>
              <a:t>розпорядження начальника Львівської ОВА від </a:t>
            </a:r>
            <a:r>
              <a:rPr lang="ru-RU" sz="1300" dirty="0">
                <a:solidFill>
                  <a:srgbClr val="6AA84F"/>
                </a:solidFill>
              </a:rPr>
              <a:t>2</a:t>
            </a:r>
            <a:r>
              <a:rPr lang="uk-UA" sz="1300" dirty="0">
                <a:solidFill>
                  <a:srgbClr val="6AA84F"/>
                </a:solidFill>
              </a:rPr>
              <a:t>8</a:t>
            </a:r>
            <a:r>
              <a:rPr lang="ru-RU" sz="1300" dirty="0">
                <a:solidFill>
                  <a:srgbClr val="6AA84F"/>
                </a:solidFill>
              </a:rPr>
              <a:t>.0</a:t>
            </a:r>
            <a:r>
              <a:rPr lang="uk-UA" sz="1300" dirty="0">
                <a:solidFill>
                  <a:srgbClr val="6AA84F"/>
                </a:solidFill>
              </a:rPr>
              <a:t>4</a:t>
            </a:r>
            <a:r>
              <a:rPr lang="ru-RU" sz="1300" dirty="0">
                <a:solidFill>
                  <a:srgbClr val="6AA84F"/>
                </a:solidFill>
              </a:rPr>
              <a:t>.202</a:t>
            </a:r>
            <a:r>
              <a:rPr lang="uk-UA" sz="1300" dirty="0">
                <a:solidFill>
                  <a:srgbClr val="6AA84F"/>
                </a:solidFill>
              </a:rPr>
              <a:t>6</a:t>
            </a:r>
            <a:r>
              <a:rPr lang="ru-RU" sz="1300" dirty="0">
                <a:solidFill>
                  <a:srgbClr val="6AA84F"/>
                </a:solidFill>
              </a:rPr>
              <a:t> </a:t>
            </a:r>
            <a:r>
              <a:rPr lang="ru-RU" sz="1300" dirty="0" smtClean="0">
                <a:solidFill>
                  <a:srgbClr val="6AA84F"/>
                </a:solidFill>
              </a:rPr>
              <a:t/>
            </a:r>
            <a:br>
              <a:rPr lang="ru-RU" sz="1300" dirty="0" smtClean="0">
                <a:solidFill>
                  <a:srgbClr val="6AA84F"/>
                </a:solidFill>
              </a:rPr>
            </a:br>
            <a:r>
              <a:rPr lang="ru-RU" sz="1300" dirty="0" smtClean="0">
                <a:solidFill>
                  <a:srgbClr val="6AA84F"/>
                </a:solidFill>
              </a:rPr>
              <a:t>№</a:t>
            </a:r>
            <a:r>
              <a:rPr lang="uk-UA" sz="1300" dirty="0">
                <a:solidFill>
                  <a:srgbClr val="6AA84F"/>
                </a:solidFill>
              </a:rPr>
              <a:t>523/</a:t>
            </a:r>
            <a:r>
              <a:rPr lang="ru-RU" sz="1300" dirty="0">
                <a:solidFill>
                  <a:srgbClr val="6AA84F"/>
                </a:solidFill>
              </a:rPr>
              <a:t>0/5-2</a:t>
            </a:r>
            <a:r>
              <a:rPr lang="uk-UA" sz="1300" dirty="0">
                <a:solidFill>
                  <a:srgbClr val="6AA84F"/>
                </a:solidFill>
              </a:rPr>
              <a:t>6</a:t>
            </a:r>
            <a:r>
              <a:rPr lang="ru-RU" sz="1300" dirty="0">
                <a:solidFill>
                  <a:srgbClr val="6AA84F"/>
                </a:solidFill>
              </a:rPr>
              <a:t>ВА</a:t>
            </a:r>
            <a:r>
              <a:rPr lang="uk" sz="1300" dirty="0">
                <a:solidFill>
                  <a:srgbClr val="6AA84F"/>
                </a:solidFill>
              </a:rPr>
              <a:t> “Про </a:t>
            </a:r>
            <a:r>
              <a:rPr lang="uk" sz="1322" dirty="0">
                <a:solidFill>
                  <a:srgbClr val="6AA84F"/>
                </a:solidFill>
              </a:rPr>
              <a:t>організацію надання адміністративних послуг”</a:t>
            </a:r>
            <a:endParaRPr sz="1322" dirty="0">
              <a:solidFill>
                <a:srgbClr val="6AA84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33" b="1" dirty="0">
              <a:solidFill>
                <a:srgbClr val="274E1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/>
            <a:r>
              <a:rPr lang="uk-UA" u="sng" dirty="0">
                <a:solidFill>
                  <a:schemeClr val="accent2">
                    <a:lumMod val="75000"/>
                  </a:schemeClr>
                </a:solidFill>
              </a:rPr>
              <a:t>Видача дубліката дозволу на розміщення </a:t>
            </a:r>
            <a:r>
              <a:rPr lang="uk-UA" u="sng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u="sng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u="sng" dirty="0" smtClean="0">
                <a:solidFill>
                  <a:schemeClr val="accent2">
                    <a:lumMod val="75000"/>
                  </a:schemeClr>
                </a:solidFill>
              </a:rPr>
              <a:t>зовнішньої </a:t>
            </a:r>
            <a:r>
              <a:rPr lang="uk-UA" u="sng" dirty="0">
                <a:solidFill>
                  <a:schemeClr val="accent2">
                    <a:lumMod val="75000"/>
                  </a:schemeClr>
                </a:solidFill>
              </a:rPr>
              <a:t>реклами поза межами населених пунктів</a:t>
            </a:r>
            <a:endParaRPr sz="4777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Google Shape;73;p14"/>
          <p:cNvSpPr txBox="1">
            <a:spLocks/>
          </p:cNvSpPr>
          <p:nvPr/>
        </p:nvSpPr>
        <p:spPr>
          <a:xfrm>
            <a:off x="427150" y="4378956"/>
            <a:ext cx="8368200" cy="504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25400" indent="0">
              <a:buNone/>
            </a:pPr>
            <a:r>
              <a:rPr lang="ru-RU" sz="1400" dirty="0" err="1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Які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ЦНАПи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надають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sz="1400" dirty="0" err="1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Примітка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* ЦНАП (5 – </a:t>
            </a:r>
            <a:r>
              <a:rPr lang="ru-RU" sz="1400" dirty="0" err="1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всі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1400" dirty="0" err="1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ЦНАПи</a:t>
            </a:r>
            <a:r>
              <a:rPr lang="ru-RU" sz="1400" dirty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та ТП м. </a:t>
            </a:r>
            <a:r>
              <a:rPr lang="ru-RU" sz="140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Львова</a:t>
            </a:r>
            <a:r>
              <a:rPr lang="ru-RU" sz="140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</a:t>
            </a:r>
            <a:r>
              <a:rPr lang="ru-RU" sz="1400" smtClean="0">
                <a:solidFill>
                  <a:srgbClr val="274E1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lang="ru-RU" sz="1400" dirty="0" smtClean="0">
              <a:solidFill>
                <a:srgbClr val="274E1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5400" indent="0">
              <a:buFont typeface="Roboto"/>
              <a:buNone/>
            </a:pPr>
            <a:endParaRPr lang="ru-RU" sz="10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 algn="just">
              <a:spcBef>
                <a:spcPts val="1200"/>
              </a:spcBef>
              <a:buFont typeface="Roboto"/>
              <a:buNone/>
            </a:pPr>
            <a:endParaRPr lang="ru-RU" sz="1000" dirty="0" smtClean="0">
              <a:solidFill>
                <a:srgbClr val="33333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 algn="just">
              <a:spcBef>
                <a:spcPts val="1200"/>
              </a:spcBef>
              <a:buFont typeface="Roboto"/>
              <a:buNone/>
            </a:pPr>
            <a:endParaRPr lang="ru-RU" sz="1000" dirty="0" smtClean="0">
              <a:solidFill>
                <a:srgbClr val="274E13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indent="0">
              <a:spcAft>
                <a:spcPts val="1200"/>
              </a:spcAft>
              <a:buFont typeface="Roboto"/>
              <a:buNone/>
            </a:pPr>
            <a:endParaRPr lang="ru-RU" dirty="0"/>
          </a:p>
        </p:txBody>
      </p:sp>
      <p:sp>
        <p:nvSpPr>
          <p:cNvPr id="6" name="Google Shape;81;p15"/>
          <p:cNvSpPr txBox="1">
            <a:spLocks/>
          </p:cNvSpPr>
          <p:nvPr/>
        </p:nvSpPr>
        <p:spPr>
          <a:xfrm>
            <a:off x="476871" y="149225"/>
            <a:ext cx="8720137" cy="55403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 sz="1700" i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 ІІ. Інформація про послугу</a:t>
            </a:r>
            <a:endParaRPr lang="ru-RU"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599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5"/>
          <p:cNvSpPr txBox="1">
            <a:spLocks noGrp="1"/>
          </p:cNvSpPr>
          <p:nvPr>
            <p:ph type="title"/>
          </p:nvPr>
        </p:nvSpPr>
        <p:spPr>
          <a:xfrm>
            <a:off x="471372" y="330053"/>
            <a:ext cx="6578783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dirty="0">
                <a:solidFill>
                  <a:srgbClr val="6AA84F"/>
                </a:solidFill>
              </a:rPr>
              <a:t>Перелік </a:t>
            </a:r>
            <a:r>
              <a:rPr lang="uk" dirty="0" smtClean="0">
                <a:solidFill>
                  <a:srgbClr val="6AA84F"/>
                </a:solidFill>
              </a:rPr>
              <a:t>документів:</a:t>
            </a:r>
            <a:endParaRPr dirty="0">
              <a:solidFill>
                <a:srgbClr val="6AA84F"/>
              </a:solidFill>
            </a:endParaRPr>
          </a:p>
        </p:txBody>
      </p:sp>
      <p:sp>
        <p:nvSpPr>
          <p:cNvPr id="80" name="Google Shape;80;p15"/>
          <p:cNvSpPr txBox="1">
            <a:spLocks noGrp="1"/>
          </p:cNvSpPr>
          <p:nvPr>
            <p:ph type="body" idx="1"/>
          </p:nvPr>
        </p:nvSpPr>
        <p:spPr>
          <a:xfrm>
            <a:off x="435621" y="863753"/>
            <a:ext cx="4633336" cy="375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2000" b="1" dirty="0" smtClean="0">
                <a:solidFill>
                  <a:schemeClr val="accent2">
                    <a:lumMod val="75000"/>
                  </a:schemeClr>
                </a:solidFill>
              </a:rPr>
              <a:t>1. Заява </a:t>
            </a:r>
          </a:p>
          <a:p>
            <a:pPr marL="114300" indent="0">
              <a:buNone/>
            </a:pPr>
            <a:r>
              <a:rPr lang="uk-UA" sz="900" dirty="0"/>
              <a:t>Для одержання заявник або уповноважена ним особа подає заяву, в якій повинна міститися така інформація:</a:t>
            </a:r>
          </a:p>
          <a:p>
            <a:pPr marL="114300" indent="0">
              <a:buNone/>
            </a:pPr>
            <a:endParaRPr lang="uk-UA" sz="900" dirty="0" smtClean="0"/>
          </a:p>
          <a:p>
            <a:pPr marL="114300" indent="0">
              <a:buNone/>
            </a:pPr>
            <a:r>
              <a:rPr lang="uk-UA" sz="900" b="1" dirty="0" smtClean="0">
                <a:solidFill>
                  <a:schemeClr val="accent1">
                    <a:lumMod val="50000"/>
                  </a:schemeClr>
                </a:solidFill>
              </a:rPr>
              <a:t>Підставами </a:t>
            </a:r>
            <a:r>
              <a:rPr lang="uk-UA" sz="900" b="1" dirty="0">
                <a:solidFill>
                  <a:schemeClr val="accent1">
                    <a:lumMod val="50000"/>
                  </a:schemeClr>
                </a:solidFill>
              </a:rPr>
              <a:t>для видачі дубліката дозволу є: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sz="900" dirty="0">
                <a:solidFill>
                  <a:schemeClr val="accent1">
                    <a:lumMod val="50000"/>
                  </a:schemeClr>
                </a:solidFill>
              </a:rPr>
              <a:t>втрата дозволу;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sz="900" dirty="0">
                <a:solidFill>
                  <a:schemeClr val="accent1">
                    <a:lumMod val="50000"/>
                  </a:schemeClr>
                </a:solidFill>
              </a:rPr>
              <a:t>пошкодження дозволу;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sz="900" dirty="0">
                <a:solidFill>
                  <a:schemeClr val="accent1">
                    <a:lumMod val="50000"/>
                  </a:schemeClr>
                </a:solidFill>
              </a:rPr>
              <a:t>інші підстави, встановлені законом.</a:t>
            </a:r>
          </a:p>
          <a:p>
            <a:pPr marL="114300" indent="0">
              <a:buNone/>
            </a:pPr>
            <a:r>
              <a:rPr lang="uk-UA" sz="900" dirty="0">
                <a:solidFill>
                  <a:schemeClr val="accent1">
                    <a:lumMod val="50000"/>
                  </a:schemeClr>
                </a:solidFill>
              </a:rPr>
              <a:t>У разі втрати дозволу суб’єкт господарювання зобов’язаний протягом п’яти робочих днів з дня настання такої підстави подати робочому органу або державному адміністраторові заяву про видачу дубліката дозволу.</a:t>
            </a:r>
          </a:p>
          <a:p>
            <a:pPr marL="114300" indent="0">
              <a:buNone/>
            </a:pPr>
            <a:r>
              <a:rPr lang="uk-UA" sz="900" dirty="0">
                <a:solidFill>
                  <a:schemeClr val="accent1">
                    <a:lumMod val="50000"/>
                  </a:schemeClr>
                </a:solidFill>
              </a:rPr>
              <a:t>Якщо бланк дозволу непридатний для використання внаслідок його пошкодження, суб’єкт господарювання подає робочому органу або державному адміністраторові заяву про видачу дубліката дозволу та непридатний для використання дозвіл.</a:t>
            </a:r>
          </a:p>
          <a:p>
            <a:pPr marL="114300" indent="0">
              <a:buNone/>
            </a:pPr>
            <a:endParaRPr lang="uk-UA" sz="900" dirty="0" smtClean="0"/>
          </a:p>
          <a:p>
            <a:pPr marL="114300" indent="0">
              <a:buNone/>
            </a:pPr>
            <a:r>
              <a:rPr lang="uk-UA" sz="900" dirty="0" smtClean="0"/>
              <a:t>Уповноважена </a:t>
            </a:r>
            <a:r>
              <a:rPr lang="uk-UA" sz="900" dirty="0"/>
              <a:t>особа може отримати результат за  довіреністю або письмовим клопотанням заявника до СНАП.</a:t>
            </a:r>
          </a:p>
          <a:p>
            <a:pPr marL="114300" indent="0">
              <a:buNone/>
            </a:pPr>
            <a:r>
              <a:rPr lang="uk-UA" sz="900" i="1" dirty="0"/>
              <a:t> </a:t>
            </a:r>
            <a:endParaRPr lang="uk-UA" sz="900" dirty="0"/>
          </a:p>
          <a:p>
            <a:pPr marL="114300" indent="0">
              <a:buNone/>
            </a:pPr>
            <a:r>
              <a:rPr lang="uk-UA" sz="900" i="1" dirty="0"/>
              <a:t>ПРИМІТКА. </a:t>
            </a:r>
            <a:endParaRPr lang="uk-UA" sz="900" dirty="0"/>
          </a:p>
          <a:p>
            <a:pPr marL="114300" indent="0">
              <a:buNone/>
            </a:pPr>
            <a:r>
              <a:rPr lang="uk-UA" sz="900" i="1" dirty="0"/>
              <a:t>При наданні послуги застосовується  механізм «залишення без руху», тобто: при виявленні, що заяву та долучені документи, подано з порушенням встановлених законодавством вимог, наявності помилок у заяві чи невідповідної інформації, неповноти пакету документів,  СНАП прийме процедурне рішення про залишення «заяви без руху», а заявник повинен у визначений термін усунути виявлені недоліки.</a:t>
            </a:r>
            <a:endParaRPr sz="900" dirty="0">
              <a:solidFill>
                <a:schemeClr val="accent2">
                  <a:lumMod val="75000"/>
                </a:schemeClr>
              </a:solidFill>
              <a:highlight>
                <a:srgbClr val="D9EAD3"/>
              </a:highlight>
              <a:latin typeface="Roboto Slab"/>
              <a:ea typeface="Roboto Slab"/>
              <a:cs typeface="Roboto Slab"/>
              <a:sym typeface="Roboto Slab"/>
            </a:endParaRPr>
          </a:p>
        </p:txBody>
      </p:sp>
      <p:sp>
        <p:nvSpPr>
          <p:cNvPr id="81" name="Google Shape;81;p15"/>
          <p:cNvSpPr txBox="1">
            <a:spLocks noGrp="1"/>
          </p:cNvSpPr>
          <p:nvPr>
            <p:ph type="subTitle" idx="4294967295"/>
          </p:nvPr>
        </p:nvSpPr>
        <p:spPr>
          <a:xfrm>
            <a:off x="476871" y="149225"/>
            <a:ext cx="8720137" cy="5540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" sz="17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 ІІ. Інформація про послугу</a:t>
            </a:r>
            <a:endParaRPr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Рисунок 2" descr="03_АП № 30 Бланк заяви - Word (не вдалося активувати продукт)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91" t="19924" r="33620" b="6531"/>
          <a:stretch/>
        </p:blipFill>
        <p:spPr>
          <a:xfrm>
            <a:off x="5309177" y="330053"/>
            <a:ext cx="3481955" cy="4402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1669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7"/>
          <p:cNvSpPr txBox="1"/>
          <p:nvPr/>
        </p:nvSpPr>
        <p:spPr>
          <a:xfrm>
            <a:off x="543450" y="1019196"/>
            <a:ext cx="8057100" cy="3493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1700" b="1" dirty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Roboto"/>
              </a:rPr>
              <a:t>В</a:t>
            </a:r>
            <a:r>
              <a:rPr lang="uk" sz="1700" b="1" dirty="0">
                <a:solidFill>
                  <a:schemeClr val="accent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основній частині заяви зазначається наступне:</a:t>
            </a:r>
            <a:endParaRPr dirty="0">
              <a:latin typeface="Roboto"/>
              <a:ea typeface="Roboto"/>
              <a:cs typeface="Roboto"/>
              <a:sym typeface="Roboto"/>
            </a:endParaRPr>
          </a:p>
          <a:p>
            <a:endParaRPr lang="uk-UA" dirty="0" smtClean="0"/>
          </a:p>
          <a:p>
            <a:r>
              <a:rPr lang="uk-UA" dirty="0" smtClean="0"/>
              <a:t>ЗАЯВА </a:t>
            </a:r>
            <a:r>
              <a:rPr lang="uk-UA" dirty="0"/>
              <a:t>про видачу </a:t>
            </a:r>
            <a:r>
              <a:rPr lang="uk-UA" dirty="0" smtClean="0"/>
              <a:t>дубліката дозволу </a:t>
            </a:r>
            <a:r>
              <a:rPr lang="uk-UA" dirty="0"/>
              <a:t>на розміщення зовнішньої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реклами поза </a:t>
            </a:r>
            <a:r>
              <a:rPr lang="uk-UA" dirty="0"/>
              <a:t>межами </a:t>
            </a:r>
            <a:r>
              <a:rPr lang="uk-UA" dirty="0" smtClean="0"/>
              <a:t>населених </a:t>
            </a:r>
            <a:r>
              <a:rPr lang="uk-UA" dirty="0"/>
              <a:t>пунктів Львівської області</a:t>
            </a:r>
          </a:p>
          <a:p>
            <a:r>
              <a:rPr lang="uk-UA" dirty="0" smtClean="0"/>
              <a:t>__________________________________________</a:t>
            </a:r>
            <a:br>
              <a:rPr lang="uk-UA" dirty="0" smtClean="0"/>
            </a:br>
            <a:r>
              <a:rPr lang="uk-UA" sz="900" dirty="0" smtClean="0"/>
              <a:t>(</a:t>
            </a:r>
            <a:r>
              <a:rPr lang="uk-UA" sz="900" dirty="0"/>
              <a:t>для юридичної особи - повне найменування, юридична адреса та фактична </a:t>
            </a:r>
            <a:r>
              <a:rPr lang="uk-UA" sz="900" dirty="0" smtClean="0"/>
              <a:t>адреса, </a:t>
            </a:r>
            <a:r>
              <a:rPr lang="uk-UA" sz="900" dirty="0"/>
              <a:t>ідентифікаційний код згідно з </a:t>
            </a:r>
            <a:r>
              <a:rPr lang="uk-UA" sz="900" dirty="0" smtClean="0"/>
              <a:t>ЄДРПОУ. </a:t>
            </a:r>
          </a:p>
          <a:p>
            <a:r>
              <a:rPr lang="uk-UA" sz="900" dirty="0" smtClean="0"/>
              <a:t>для </a:t>
            </a:r>
            <a:r>
              <a:rPr lang="uk-UA" sz="900" dirty="0"/>
              <a:t>фізичної особи - підприємця - прізвище, ім’я, по </a:t>
            </a:r>
            <a:r>
              <a:rPr lang="uk-UA" sz="900" dirty="0" smtClean="0"/>
              <a:t>батькові; місце </a:t>
            </a:r>
            <a:r>
              <a:rPr lang="uk-UA" sz="900" dirty="0"/>
              <a:t>прописки та </a:t>
            </a:r>
            <a:r>
              <a:rPr lang="uk-UA" sz="900" dirty="0" smtClean="0"/>
              <a:t>проживання; реєстраційний </a:t>
            </a:r>
            <a:r>
              <a:rPr lang="uk-UA" sz="900" dirty="0"/>
              <a:t>номер облікової </a:t>
            </a:r>
            <a:r>
              <a:rPr lang="uk-UA" sz="900" dirty="0" smtClean="0"/>
              <a:t/>
            </a:r>
            <a:br>
              <a:rPr lang="uk-UA" sz="900" dirty="0" smtClean="0"/>
            </a:br>
            <a:r>
              <a:rPr lang="uk-UA" sz="900" dirty="0" smtClean="0"/>
              <a:t>картки </a:t>
            </a:r>
            <a:r>
              <a:rPr lang="uk-UA" sz="900" dirty="0"/>
              <a:t>платника податків або серія та номер </a:t>
            </a:r>
            <a:r>
              <a:rPr lang="uk-UA" sz="900" dirty="0" smtClean="0"/>
              <a:t>паспорта; для </a:t>
            </a:r>
            <a:r>
              <a:rPr lang="uk-UA" sz="900" dirty="0"/>
              <a:t>фізичної особи – згода на обробку персональних </a:t>
            </a:r>
            <a:r>
              <a:rPr lang="uk-UA" sz="900" dirty="0" smtClean="0"/>
              <a:t>даних.</a:t>
            </a:r>
            <a:endParaRPr lang="uk-UA" sz="900" dirty="0"/>
          </a:p>
          <a:p>
            <a:pPr hangingPunct="0"/>
            <a:r>
              <a:rPr lang="uk-UA" dirty="0"/>
              <a:t> </a:t>
            </a:r>
          </a:p>
          <a:p>
            <a:r>
              <a:rPr lang="uk-UA" dirty="0"/>
              <a:t>Інформація про виданий дозвіл </a:t>
            </a:r>
            <a:r>
              <a:rPr lang="uk-UA" dirty="0" smtClean="0"/>
              <a:t> ____________________________</a:t>
            </a:r>
            <a:endParaRPr lang="uk-UA" dirty="0"/>
          </a:p>
          <a:p>
            <a:r>
              <a:rPr lang="uk-UA" sz="900" dirty="0"/>
              <a:t>(дата видачі та номер дозволу, адреса місця розташування)</a:t>
            </a:r>
          </a:p>
          <a:p>
            <a:r>
              <a:rPr lang="uk-UA" dirty="0"/>
              <a:t> </a:t>
            </a:r>
          </a:p>
          <a:p>
            <a:r>
              <a:rPr lang="uk-UA" dirty="0"/>
              <a:t>Підстава для видачі дубліката </a:t>
            </a:r>
            <a:r>
              <a:rPr lang="uk-UA" dirty="0" smtClean="0"/>
              <a:t>дозволу ______________________</a:t>
            </a:r>
            <a:endParaRPr lang="uk-UA" dirty="0"/>
          </a:p>
          <a:p>
            <a:endParaRPr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" name="Google Shape;81;p15"/>
          <p:cNvSpPr txBox="1">
            <a:spLocks/>
          </p:cNvSpPr>
          <p:nvPr/>
        </p:nvSpPr>
        <p:spPr>
          <a:xfrm>
            <a:off x="476871" y="149225"/>
            <a:ext cx="8720137" cy="55403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</a:t>
            </a:r>
            <a:r>
              <a:rPr lang="ru-RU" sz="17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ІІ. </a:t>
            </a: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Інформація</a:t>
            </a:r>
            <a:r>
              <a:rPr lang="ru-RU" sz="17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про </a:t>
            </a: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послугу</a:t>
            </a:r>
            <a:endParaRPr lang="ru-RU"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88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0"/>
          <p:cNvSpPr txBox="1">
            <a:spLocks noGrp="1"/>
          </p:cNvSpPr>
          <p:nvPr>
            <p:ph type="title"/>
          </p:nvPr>
        </p:nvSpPr>
        <p:spPr>
          <a:xfrm>
            <a:off x="378721" y="744238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Термін надання адмінпослуги: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13" name="Google Shape;113;p20"/>
          <p:cNvSpPr txBox="1">
            <a:spLocks noGrp="1"/>
          </p:cNvSpPr>
          <p:nvPr>
            <p:ph type="body" idx="1"/>
          </p:nvPr>
        </p:nvSpPr>
        <p:spPr>
          <a:xfrm>
            <a:off x="775253" y="1347781"/>
            <a:ext cx="8368200" cy="5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200"/>
              </a:spcAft>
              <a:buNone/>
            </a:pPr>
            <a:r>
              <a:rPr lang="uk-UA" sz="1600" b="1" dirty="0">
                <a:solidFill>
                  <a:srgbClr val="38761D"/>
                </a:solidFill>
              </a:rPr>
              <a:t>2 календарних дні</a:t>
            </a:r>
          </a:p>
        </p:txBody>
      </p:sp>
      <p:sp>
        <p:nvSpPr>
          <p:cNvPr id="114" name="Google Shape;114;p20"/>
          <p:cNvSpPr txBox="1">
            <a:spLocks noGrp="1"/>
          </p:cNvSpPr>
          <p:nvPr>
            <p:ph type="title" idx="4294967295"/>
          </p:nvPr>
        </p:nvSpPr>
        <p:spPr>
          <a:xfrm>
            <a:off x="378721" y="2187576"/>
            <a:ext cx="6341165" cy="46196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Платність/безоплатність надання адмінпослуги: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15" name="Google Shape;115;p20"/>
          <p:cNvSpPr txBox="1">
            <a:spLocks noGrp="1"/>
          </p:cNvSpPr>
          <p:nvPr>
            <p:ph type="body" idx="4294967295"/>
          </p:nvPr>
        </p:nvSpPr>
        <p:spPr>
          <a:xfrm>
            <a:off x="776287" y="2649538"/>
            <a:ext cx="8367713" cy="5127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" sz="1600" b="1" dirty="0">
                <a:solidFill>
                  <a:srgbClr val="38761D"/>
                </a:solidFill>
              </a:rPr>
              <a:t>Безоплатно</a:t>
            </a:r>
            <a:endParaRPr sz="1600" b="1" dirty="0">
              <a:solidFill>
                <a:srgbClr val="38761D"/>
              </a:solidFill>
            </a:endParaRPr>
          </a:p>
        </p:txBody>
      </p:sp>
      <p:sp>
        <p:nvSpPr>
          <p:cNvPr id="116" name="Google Shape;116;p20"/>
          <p:cNvSpPr txBox="1">
            <a:spLocks noGrp="1"/>
          </p:cNvSpPr>
          <p:nvPr>
            <p:ph type="title" idx="4294967295"/>
          </p:nvPr>
        </p:nvSpPr>
        <p:spPr>
          <a:xfrm>
            <a:off x="378721" y="3338569"/>
            <a:ext cx="8367713" cy="51276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Результат надання адмінпослуги: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17" name="Google Shape;117;p20"/>
          <p:cNvSpPr txBox="1">
            <a:spLocks noGrp="1"/>
          </p:cNvSpPr>
          <p:nvPr>
            <p:ph type="body" idx="4294967295"/>
          </p:nvPr>
        </p:nvSpPr>
        <p:spPr>
          <a:xfrm>
            <a:off x="776287" y="3851331"/>
            <a:ext cx="8367713" cy="5127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200"/>
              </a:spcAft>
              <a:buNone/>
            </a:pPr>
            <a:r>
              <a:rPr lang="uk-UA" sz="1600" b="1" dirty="0">
                <a:solidFill>
                  <a:srgbClr val="38761D"/>
                </a:solidFill>
              </a:rPr>
              <a:t>Дозвіл на розміщення реклами поза межами населених пунктів або рішення (адміністративний акт) про відмову із зазначенням мотивування (обґрунтування) строків та порядку оскарження.</a:t>
            </a:r>
            <a:endParaRPr lang="ru-RU" sz="1600" b="1" dirty="0">
              <a:solidFill>
                <a:srgbClr val="38761D"/>
              </a:solidFill>
            </a:endParaRPr>
          </a:p>
        </p:txBody>
      </p:sp>
      <p:sp>
        <p:nvSpPr>
          <p:cNvPr id="9" name="Google Shape;81;p15"/>
          <p:cNvSpPr txBox="1">
            <a:spLocks/>
          </p:cNvSpPr>
          <p:nvPr/>
        </p:nvSpPr>
        <p:spPr>
          <a:xfrm>
            <a:off x="476871" y="149225"/>
            <a:ext cx="8720137" cy="55403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257175" indent="-257175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</a:t>
            </a:r>
            <a:r>
              <a:rPr lang="ru-RU" sz="17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ІІ. </a:t>
            </a: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Інформація</a:t>
            </a:r>
            <a:r>
              <a:rPr lang="ru-RU" sz="17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про </a:t>
            </a:r>
            <a:r>
              <a:rPr lang="ru-RU" sz="17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послугу</a:t>
            </a:r>
            <a:endParaRPr lang="ru-RU"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98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>
            <a:spLocks noGrp="1"/>
          </p:cNvSpPr>
          <p:nvPr>
            <p:ph type="title"/>
          </p:nvPr>
        </p:nvSpPr>
        <p:spPr>
          <a:xfrm>
            <a:off x="376150" y="699569"/>
            <a:ext cx="76947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Передача вхідних </a:t>
            </a:r>
            <a:r>
              <a:rPr lang="uk" sz="2300" dirty="0" smtClean="0">
                <a:solidFill>
                  <a:srgbClr val="6AA84F"/>
                </a:solidFill>
              </a:rPr>
              <a:t>документів   </a:t>
            </a:r>
            <a:r>
              <a:rPr lang="uk" sz="2300" b="1" dirty="0">
                <a:solidFill>
                  <a:srgbClr val="6AA84F"/>
                </a:solidFill>
              </a:rPr>
              <a:t>від ЦНАП до СНАП:</a:t>
            </a:r>
            <a:r>
              <a:rPr lang="uk" sz="2300" dirty="0">
                <a:solidFill>
                  <a:srgbClr val="6AA84F"/>
                </a:solidFill>
              </a:rPr>
              <a:t> 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26" name="Google Shape;126;p21"/>
          <p:cNvSpPr txBox="1">
            <a:spLocks noGrp="1"/>
          </p:cNvSpPr>
          <p:nvPr>
            <p:ph type="body" idx="1"/>
          </p:nvPr>
        </p:nvSpPr>
        <p:spPr>
          <a:xfrm>
            <a:off x="387900" y="1346600"/>
            <a:ext cx="8368200" cy="5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200"/>
              </a:spcAft>
              <a:buNone/>
            </a:pPr>
            <a:r>
              <a:rPr lang="uk-UA" sz="3200" b="1" dirty="0">
                <a:solidFill>
                  <a:srgbClr val="38761D"/>
                </a:solidFill>
              </a:rPr>
              <a:t>1 робочий день</a:t>
            </a:r>
          </a:p>
        </p:txBody>
      </p:sp>
      <p:sp>
        <p:nvSpPr>
          <p:cNvPr id="127" name="Google Shape;127;p21"/>
          <p:cNvSpPr txBox="1">
            <a:spLocks noGrp="1"/>
          </p:cNvSpPr>
          <p:nvPr>
            <p:ph type="body" idx="4294967295"/>
          </p:nvPr>
        </p:nvSpPr>
        <p:spPr>
          <a:xfrm>
            <a:off x="387900" y="4300637"/>
            <a:ext cx="8369300" cy="511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uk-UA" sz="3200" b="1" dirty="0">
                <a:solidFill>
                  <a:srgbClr val="38761D"/>
                </a:solidFill>
              </a:rPr>
              <a:t>1 робочий день</a:t>
            </a:r>
          </a:p>
        </p:txBody>
      </p:sp>
      <p:sp>
        <p:nvSpPr>
          <p:cNvPr id="129" name="Google Shape;129;p21"/>
          <p:cNvSpPr txBox="1">
            <a:spLocks noGrp="1"/>
          </p:cNvSpPr>
          <p:nvPr>
            <p:ph type="subTitle" idx="4294967295"/>
          </p:nvPr>
        </p:nvSpPr>
        <p:spPr>
          <a:xfrm>
            <a:off x="422275" y="39688"/>
            <a:ext cx="8721725" cy="5556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uk" sz="20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 ІІІ. Співпраця СНАП з #ЦНАПами_Львівщини</a:t>
            </a:r>
            <a:endParaRPr sz="20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0" name="Google Shape;130;p21"/>
          <p:cNvSpPr txBox="1">
            <a:spLocks noGrp="1"/>
          </p:cNvSpPr>
          <p:nvPr>
            <p:ph type="title" idx="4294967295"/>
          </p:nvPr>
        </p:nvSpPr>
        <p:spPr>
          <a:xfrm>
            <a:off x="376150" y="3562485"/>
            <a:ext cx="6945313" cy="68738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 sz="2300" dirty="0">
                <a:solidFill>
                  <a:srgbClr val="6AA84F"/>
                </a:solidFill>
              </a:rPr>
              <a:t>Передача </a:t>
            </a:r>
            <a:r>
              <a:rPr lang="uk" sz="2300" dirty="0" smtClean="0">
                <a:solidFill>
                  <a:srgbClr val="6AA84F"/>
                </a:solidFill>
              </a:rPr>
              <a:t>результату послуги   </a:t>
            </a:r>
            <a:r>
              <a:rPr lang="uk" sz="2300" b="1" dirty="0">
                <a:solidFill>
                  <a:srgbClr val="6AA84F"/>
                </a:solidFill>
              </a:rPr>
              <a:t>від СНАП до ЦНАП:</a:t>
            </a:r>
            <a:r>
              <a:rPr lang="uk" sz="2300" dirty="0">
                <a:solidFill>
                  <a:srgbClr val="6AA84F"/>
                </a:solidFill>
              </a:rPr>
              <a:t> </a:t>
            </a:r>
            <a:endParaRPr sz="2300" dirty="0">
              <a:solidFill>
                <a:srgbClr val="6AA84F"/>
              </a:solidFill>
            </a:endParaRPr>
          </a:p>
        </p:txBody>
      </p:sp>
      <p:sp>
        <p:nvSpPr>
          <p:cNvPr id="132" name="Google Shape;132;p21"/>
          <p:cNvSpPr txBox="1">
            <a:spLocks noGrp="1"/>
          </p:cNvSpPr>
          <p:nvPr>
            <p:ph type="subTitle" idx="4294967295"/>
          </p:nvPr>
        </p:nvSpPr>
        <p:spPr>
          <a:xfrm>
            <a:off x="438450" y="2226976"/>
            <a:ext cx="7119937" cy="5540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" sz="2000" dirty="0">
                <a:solidFill>
                  <a:srgbClr val="6AA84F"/>
                </a:solidFill>
                <a:latin typeface="Roboto Slab"/>
                <a:ea typeface="Roboto Slab"/>
                <a:cs typeface="Roboto Slab"/>
                <a:sym typeface="Roboto Slab"/>
              </a:rPr>
              <a:t>Опрацювання </a:t>
            </a:r>
            <a:r>
              <a:rPr lang="uk" sz="2000" dirty="0" smtClean="0">
                <a:solidFill>
                  <a:srgbClr val="6AA84F"/>
                </a:solidFill>
                <a:latin typeface="Roboto Slab"/>
                <a:ea typeface="Roboto Slab"/>
                <a:cs typeface="Roboto Slab"/>
                <a:sym typeface="Roboto Slab"/>
              </a:rPr>
              <a:t>документів   </a:t>
            </a:r>
            <a:r>
              <a:rPr lang="uk" sz="2000" b="1" dirty="0">
                <a:solidFill>
                  <a:srgbClr val="6AA84F"/>
                </a:solidFill>
                <a:latin typeface="Roboto Slab"/>
                <a:ea typeface="Roboto Slab"/>
                <a:cs typeface="Roboto Slab"/>
                <a:sym typeface="Roboto Slab"/>
              </a:rPr>
              <a:t>СНАП:</a:t>
            </a:r>
            <a:r>
              <a:rPr lang="uk" sz="2000" dirty="0">
                <a:solidFill>
                  <a:srgbClr val="6AA84F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endParaRPr sz="2000" dirty="0">
              <a:solidFill>
                <a:srgbClr val="6AA84F"/>
              </a:solidFill>
              <a:latin typeface="Roboto Slab"/>
              <a:ea typeface="Roboto Slab"/>
              <a:cs typeface="Roboto Slab"/>
              <a:sym typeface="Roboto Slab"/>
            </a:endParaRPr>
          </a:p>
          <a:p>
            <a:pPr marL="0" lvl="0" indent="0" algn="r" rtl="0">
              <a:spcBef>
                <a:spcPts val="0"/>
              </a:spcBef>
              <a:spcAft>
                <a:spcPts val="1200"/>
              </a:spcAft>
              <a:buNone/>
            </a:pPr>
            <a:endParaRPr sz="2000" dirty="0">
              <a:solidFill>
                <a:schemeClr val="accent5"/>
              </a:solidFill>
            </a:endParaRPr>
          </a:p>
        </p:txBody>
      </p:sp>
      <p:sp>
        <p:nvSpPr>
          <p:cNvPr id="133" name="Google Shape;133;p21"/>
          <p:cNvSpPr txBox="1">
            <a:spLocks noGrp="1"/>
          </p:cNvSpPr>
          <p:nvPr>
            <p:ph type="body" idx="4294967295"/>
          </p:nvPr>
        </p:nvSpPr>
        <p:spPr>
          <a:xfrm>
            <a:off x="387900" y="2717578"/>
            <a:ext cx="8369300" cy="5127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uk-UA" sz="3200" b="1" dirty="0">
                <a:solidFill>
                  <a:srgbClr val="38761D"/>
                </a:solidFill>
              </a:rPr>
              <a:t>1 робочий день</a:t>
            </a:r>
          </a:p>
        </p:txBody>
      </p:sp>
      <p:cxnSp>
        <p:nvCxnSpPr>
          <p:cNvPr id="128" name="Google Shape;128;p21"/>
          <p:cNvCxnSpPr/>
          <p:nvPr/>
        </p:nvCxnSpPr>
        <p:spPr>
          <a:xfrm rot="10800000" flipH="1">
            <a:off x="438450" y="1939063"/>
            <a:ext cx="8267100" cy="900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1" name="Google Shape;131;p21"/>
          <p:cNvCxnSpPr/>
          <p:nvPr/>
        </p:nvCxnSpPr>
        <p:spPr>
          <a:xfrm rot="10800000" flipH="1">
            <a:off x="376150" y="3416468"/>
            <a:ext cx="8267100" cy="9000"/>
          </a:xfrm>
          <a:prstGeom prst="straightConnector1">
            <a:avLst/>
          </a:prstGeom>
          <a:noFill/>
          <a:ln w="2857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04966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2"/>
          <p:cNvSpPr txBox="1">
            <a:spLocks noGrp="1"/>
          </p:cNvSpPr>
          <p:nvPr>
            <p:ph type="title"/>
          </p:nvPr>
        </p:nvSpPr>
        <p:spPr>
          <a:xfrm>
            <a:off x="387900" y="63997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">
                <a:solidFill>
                  <a:srgbClr val="6AA84F"/>
                </a:solidFill>
              </a:rPr>
              <a:t>Особливості надання адмінпослуги</a:t>
            </a:r>
            <a:endParaRPr>
              <a:solidFill>
                <a:srgbClr val="6AA84F"/>
              </a:solidFill>
            </a:endParaRPr>
          </a:p>
        </p:txBody>
      </p:sp>
      <p:sp>
        <p:nvSpPr>
          <p:cNvPr id="139" name="Google Shape;139;p22"/>
          <p:cNvSpPr txBox="1">
            <a:spLocks noGrp="1"/>
          </p:cNvSpPr>
          <p:nvPr>
            <p:ph type="body" idx="1"/>
          </p:nvPr>
        </p:nvSpPr>
        <p:spPr>
          <a:xfrm>
            <a:off x="211500" y="105825"/>
            <a:ext cx="8721000" cy="43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SzPts val="852"/>
              <a:buNone/>
            </a:pPr>
            <a:r>
              <a:rPr lang="uk" sz="17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Розділ ІV. Особливості надання адмінпослуги</a:t>
            </a:r>
            <a:endParaRPr sz="17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0" name="Google Shape;140;p22"/>
          <p:cNvSpPr txBox="1"/>
          <p:nvPr/>
        </p:nvSpPr>
        <p:spPr>
          <a:xfrm>
            <a:off x="443625" y="1194175"/>
            <a:ext cx="6573401" cy="2215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39700" lvl="0" algn="just">
              <a:buClr>
                <a:schemeClr val="accent2"/>
              </a:buClr>
              <a:buSzPts val="1400"/>
            </a:pPr>
            <a:r>
              <a:rPr lang="uk-UA" sz="1100" dirty="0" smtClean="0"/>
              <a:t>Якщо </a:t>
            </a:r>
            <a:r>
              <a:rPr lang="uk-UA" sz="1100" dirty="0"/>
              <a:t>заява надійшла з порушенням встановлених законодавством вимог (далі – недоліків) – інформування заявника шляхом надсилання повідомлення про залишення без руху заяви та надання строку для усунення недоліків (далі – повідомлення). </a:t>
            </a:r>
            <a:endParaRPr lang="uk-UA" sz="1100" dirty="0" smtClean="0"/>
          </a:p>
          <a:p>
            <a:pPr marL="139700" lvl="0" algn="just">
              <a:buClr>
                <a:schemeClr val="accent2"/>
              </a:buClr>
              <a:buSzPts val="1400"/>
            </a:pPr>
            <a:endParaRPr lang="uk-UA" sz="1100" i="1" dirty="0"/>
          </a:p>
          <a:p>
            <a:pPr marL="139700" lvl="0" algn="just">
              <a:buClr>
                <a:schemeClr val="accent2"/>
              </a:buClr>
              <a:buSzPts val="1400"/>
            </a:pPr>
            <a:r>
              <a:rPr lang="uk-UA" sz="1100" i="1" dirty="0" smtClean="0"/>
              <a:t>Примітка</a:t>
            </a:r>
            <a:r>
              <a:rPr lang="uk-UA" sz="1100" i="1" dirty="0"/>
              <a:t>. Строк розгляду справи продовжується на строк залишення заяви без руху</a:t>
            </a:r>
            <a:r>
              <a:rPr lang="uk-UA" sz="1100" i="1" dirty="0" smtClean="0"/>
              <a:t>. </a:t>
            </a:r>
          </a:p>
          <a:p>
            <a:pPr marL="139700" lvl="0" algn="just">
              <a:buClr>
                <a:schemeClr val="accent2"/>
              </a:buClr>
              <a:buSzPts val="1400"/>
            </a:pPr>
            <a:endParaRPr lang="uk-UA" sz="1100" i="1" dirty="0"/>
          </a:p>
          <a:p>
            <a:pPr marL="139700" lvl="0" algn="just">
              <a:buClr>
                <a:schemeClr val="accent2"/>
              </a:buClr>
              <a:buSzPts val="1400"/>
            </a:pPr>
            <a:r>
              <a:rPr lang="uk-UA" sz="1100" dirty="0" smtClean="0"/>
              <a:t>Якщо </a:t>
            </a:r>
            <a:r>
              <a:rPr lang="uk-UA" sz="1100" dirty="0"/>
              <a:t>недоліки не усунені у визначений в повідомленні строк </a:t>
            </a:r>
            <a:r>
              <a:rPr lang="uk-UA" sz="1100" b="1" dirty="0"/>
              <a:t>– </a:t>
            </a:r>
            <a:r>
              <a:rPr lang="uk-UA" sz="1100" dirty="0"/>
              <a:t>продовження розгляду заяви на підставі наявних матеріалів  наданих  заявником та його інформування про можливість бути заслуханим</a:t>
            </a:r>
            <a:r>
              <a:rPr lang="uk-UA" sz="1100" dirty="0" smtClean="0"/>
              <a:t>. </a:t>
            </a:r>
          </a:p>
          <a:p>
            <a:pPr marL="139700" lvl="0" algn="just">
              <a:buClr>
                <a:schemeClr val="accent2"/>
              </a:buClr>
              <a:buSzPts val="1400"/>
            </a:pPr>
            <a:endParaRPr lang="uk-UA" sz="1100" dirty="0"/>
          </a:p>
          <a:p>
            <a:pPr marL="139700" lvl="0" algn="just">
              <a:buClr>
                <a:schemeClr val="accent2"/>
              </a:buClr>
              <a:buSzPts val="1400"/>
            </a:pPr>
            <a:r>
              <a:rPr lang="uk-UA" sz="1100" dirty="0" smtClean="0"/>
              <a:t>Якщо </a:t>
            </a:r>
            <a:r>
              <a:rPr lang="uk-UA" sz="1100" dirty="0"/>
              <a:t>недоліки усунені у визначений в повідомленні строк </a:t>
            </a:r>
            <a:r>
              <a:rPr lang="uk-UA" sz="1100" b="1" dirty="0"/>
              <a:t>– </a:t>
            </a:r>
            <a:r>
              <a:rPr lang="uk-UA" sz="1100" dirty="0"/>
              <a:t>продовження здійснення адміністративного провадження з урахуванням виправлених (усунених) недоліків</a:t>
            </a:r>
            <a:r>
              <a:rPr lang="uk-UA" sz="1100" dirty="0" smtClean="0"/>
              <a:t>. </a:t>
            </a:r>
            <a:endParaRPr sz="1100" dirty="0"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09780493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2537</TotalTime>
  <Words>325</Words>
  <Application>Microsoft Office PowerPoint</Application>
  <PresentationFormat>Екран (16:9)</PresentationFormat>
  <Paragraphs>67</Paragraphs>
  <Slides>7</Slides>
  <Notes>7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7</vt:i4>
      </vt:variant>
    </vt:vector>
  </HeadingPairs>
  <TitlesOfParts>
    <vt:vector size="14" baseType="lpstr">
      <vt:lpstr>Wingdings 3</vt:lpstr>
      <vt:lpstr>Roboto</vt:lpstr>
      <vt:lpstr>Times New Roman</vt:lpstr>
      <vt:lpstr>Trebuchet MS</vt:lpstr>
      <vt:lpstr>Roboto Slab</vt:lpstr>
      <vt:lpstr>Arial</vt:lpstr>
      <vt:lpstr>Грань</vt:lpstr>
      <vt:lpstr>Львівська обласна державна адміністрація Департамент дорожнього господарства </vt:lpstr>
      <vt:lpstr>   Назва послуги № 25, ідентифікатор 02458  відповідно до додатка до розпорядження начальника Львівської ОВА від 28.04.2026  №523/0/5-26ВА “Про організацію надання адміністративних послуг”  Видача дубліката дозволу на розміщення  зовнішньої реклами поза межами населених пунктів</vt:lpstr>
      <vt:lpstr>Перелік документів:</vt:lpstr>
      <vt:lpstr>Презентація PowerPoint</vt:lpstr>
      <vt:lpstr>Термін надання адмінпослуги:</vt:lpstr>
      <vt:lpstr>Передача вхідних документів   від ЦНАП до СНАП: </vt:lpstr>
      <vt:lpstr>Особливості надання адмінпослуги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Львівська обласна військова адміністрація Юридичне управління апарату</dc:title>
  <dc:creator>HP</dc:creator>
  <cp:lastModifiedBy>RePack by Diakov</cp:lastModifiedBy>
  <cp:revision>44</cp:revision>
  <dcterms:modified xsi:type="dcterms:W3CDTF">2026-05-26T08:38:16Z</dcterms:modified>
</cp:coreProperties>
</file>